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  <p:sldMasterId id="2147483660" r:id="rId2"/>
    <p:sldMasterId id="2147483743" r:id="rId3"/>
    <p:sldMasterId id="2147483779" r:id="rId4"/>
    <p:sldMasterId id="2147483815" r:id="rId5"/>
  </p:sldMasterIdLst>
  <p:sldIdLst>
    <p:sldId id="256" r:id="rId6"/>
    <p:sldId id="260" r:id="rId7"/>
    <p:sldId id="261" r:id="rId8"/>
    <p:sldId id="363" r:id="rId9"/>
    <p:sldId id="259" r:id="rId10"/>
    <p:sldId id="350" r:id="rId11"/>
    <p:sldId id="364" r:id="rId12"/>
    <p:sldId id="258" r:id="rId13"/>
    <p:sldId id="262" r:id="rId14"/>
    <p:sldId id="257" r:id="rId15"/>
    <p:sldId id="306" r:id="rId16"/>
    <p:sldId id="366" r:id="rId17"/>
    <p:sldId id="365" r:id="rId18"/>
    <p:sldId id="307" r:id="rId19"/>
    <p:sldId id="370" r:id="rId20"/>
    <p:sldId id="264" r:id="rId21"/>
    <p:sldId id="265" r:id="rId22"/>
    <p:sldId id="377" r:id="rId23"/>
    <p:sldId id="263" r:id="rId24"/>
    <p:sldId id="373" r:id="rId25"/>
    <p:sldId id="374" r:id="rId26"/>
    <p:sldId id="375" r:id="rId27"/>
    <p:sldId id="271" r:id="rId28"/>
    <p:sldId id="270" r:id="rId29"/>
    <p:sldId id="273" r:id="rId30"/>
    <p:sldId id="351" r:id="rId31"/>
    <p:sldId id="276" r:id="rId32"/>
    <p:sldId id="352" r:id="rId33"/>
    <p:sldId id="281" r:id="rId34"/>
    <p:sldId id="283" r:id="rId35"/>
    <p:sldId id="368" r:id="rId36"/>
    <p:sldId id="354" r:id="rId37"/>
    <p:sldId id="275" r:id="rId38"/>
    <p:sldId id="355" r:id="rId39"/>
    <p:sldId id="288" r:id="rId40"/>
    <p:sldId id="356" r:id="rId41"/>
    <p:sldId id="369" r:id="rId42"/>
    <p:sldId id="285" r:id="rId43"/>
    <p:sldId id="357" r:id="rId44"/>
    <p:sldId id="289" r:id="rId45"/>
    <p:sldId id="367" r:id="rId46"/>
    <p:sldId id="376" r:id="rId47"/>
    <p:sldId id="358" r:id="rId48"/>
    <p:sldId id="290" r:id="rId49"/>
    <p:sldId id="378" r:id="rId50"/>
    <p:sldId id="379" r:id="rId51"/>
    <p:sldId id="292" r:id="rId52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9112" autoAdjust="0"/>
  </p:normalViewPr>
  <p:slideViewPr>
    <p:cSldViewPr snapToGrid="0">
      <p:cViewPr varScale="1">
        <p:scale>
          <a:sx n="85" d="100"/>
          <a:sy n="85" d="100"/>
        </p:scale>
        <p:origin x="-12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676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870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109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21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447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614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086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058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427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942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98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851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599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381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6061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88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1715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740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13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2902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517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873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774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72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883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14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34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412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975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937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764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905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6957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4421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038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116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769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2748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5294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9335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6593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819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384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25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7101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1940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6056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129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3920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116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0333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791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0868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8418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21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368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2389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7676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7077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824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91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38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16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3382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07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146EDED-FF77-4D54-8DDE-9ADAC820FD21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AA0A708-D27D-48C5-B1ED-65F07DB53F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6583" y="3624146"/>
            <a:ext cx="10976863" cy="2687444"/>
          </a:xfrm>
        </p:spPr>
        <p:txBody>
          <a:bodyPr>
            <a:noAutofit/>
          </a:bodyPr>
          <a:lstStyle/>
          <a:p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>Портфолио</a:t>
            </a:r>
            <a:r>
              <a:rPr lang="ru-RU" sz="115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</a:p>
          <a:p>
            <a:r>
              <a:rPr lang="ru-RU" sz="2800" b="1" dirty="0" smtClean="0">
                <a:solidFill>
                  <a:srgbClr val="FFFF00"/>
                </a:solidFill>
                <a:latin typeface="Monotype Corsiva" pitchFamily="66" charset="0"/>
              </a:rPr>
              <a:t>Воспитателя МБДОУ «Детский сад им.А.Кадырова с.п. </a:t>
            </a:r>
            <a:r>
              <a:rPr lang="ru-RU" sz="2800" b="1" dirty="0" err="1" smtClean="0">
                <a:solidFill>
                  <a:srgbClr val="FFFF00"/>
                </a:solidFill>
                <a:latin typeface="Monotype Corsiva" pitchFamily="66" charset="0"/>
              </a:rPr>
              <a:t>Бено-Юртовское</a:t>
            </a:r>
            <a:r>
              <a:rPr lang="ru-RU" sz="2800" b="1" dirty="0" smtClean="0">
                <a:solidFill>
                  <a:srgbClr val="FFFF00"/>
                </a:solidFill>
                <a:latin typeface="Monotype Corsiva" pitchFamily="66" charset="0"/>
              </a:rPr>
              <a:t>» </a:t>
            </a:r>
            <a:r>
              <a:rPr lang="ru-RU" sz="4000" dirty="0" err="1" smtClean="0">
                <a:solidFill>
                  <a:srgbClr val="FFFF00"/>
                </a:solidFill>
                <a:latin typeface="Monotype Corsiva" pitchFamily="66" charset="0"/>
              </a:rPr>
              <a:t>Карнукаевой</a:t>
            </a:r>
            <a:r>
              <a:rPr lang="ru-RU" sz="4000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4000" dirty="0" err="1" smtClean="0">
                <a:solidFill>
                  <a:srgbClr val="FFFF00"/>
                </a:solidFill>
                <a:latin typeface="Monotype Corsiva" pitchFamily="66" charset="0"/>
              </a:rPr>
              <a:t>Макки</a:t>
            </a:r>
            <a:r>
              <a:rPr lang="ru-RU" sz="4000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4000" dirty="0" err="1" smtClean="0">
                <a:solidFill>
                  <a:srgbClr val="FFFF00"/>
                </a:solidFill>
                <a:latin typeface="Monotype Corsiva" pitchFamily="66" charset="0"/>
              </a:rPr>
              <a:t>Майрбековны</a:t>
            </a:r>
            <a:r>
              <a:rPr lang="ru-RU" sz="40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</a:t>
            </a:r>
            <a:endParaRPr lang="ru-RU" sz="4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4843" y="233081"/>
            <a:ext cx="11368216" cy="3023075"/>
          </a:xfrm>
        </p:spPr>
        <p:txBody>
          <a:bodyPr>
            <a:noAutofit/>
          </a:bodyPr>
          <a:lstStyle/>
          <a:p>
            <a:endParaRPr lang="ru-RU" sz="4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C:\Users\дени\Downloads\IMG-20210204-WA018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088" y="501572"/>
            <a:ext cx="5029200" cy="3468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50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301" y="-93906"/>
            <a:ext cx="11292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rgbClr val="00B0F0"/>
                </a:solidFill>
                <a:latin typeface="Ariston" panose="03000400000000000000" pitchFamily="66" charset="0"/>
              </a:rPr>
              <a:t>Ин</a:t>
            </a:r>
            <a:r>
              <a:rPr lang="ru-RU" sz="7200" dirty="0" smtClean="0">
                <a:solidFill>
                  <a:srgbClr val="7030A0"/>
                </a:solidFill>
                <a:latin typeface="Ariston" panose="03000400000000000000" pitchFamily="66" charset="0"/>
              </a:rPr>
              <a:t>фор</a:t>
            </a:r>
            <a:r>
              <a:rPr lang="ru-RU" sz="7200" dirty="0" smtClean="0">
                <a:solidFill>
                  <a:srgbClr val="00B0F0"/>
                </a:solidFill>
                <a:latin typeface="Ariston" panose="03000400000000000000" pitchFamily="66" charset="0"/>
              </a:rPr>
              <a:t>ма</a:t>
            </a:r>
            <a:r>
              <a:rPr lang="ru-RU" sz="7200" dirty="0" smtClean="0">
                <a:solidFill>
                  <a:srgbClr val="7030A0"/>
                </a:solidFill>
                <a:latin typeface="Ariston" panose="03000400000000000000" pitchFamily="66" charset="0"/>
              </a:rPr>
              <a:t>ци</a:t>
            </a:r>
            <a:r>
              <a:rPr lang="ru-RU" sz="7200" dirty="0" smtClean="0">
                <a:solidFill>
                  <a:srgbClr val="00B0F0"/>
                </a:solidFill>
                <a:latin typeface="Ariston" panose="03000400000000000000" pitchFamily="66" charset="0"/>
              </a:rPr>
              <a:t>он</a:t>
            </a:r>
            <a:r>
              <a:rPr lang="ru-RU" sz="7200" dirty="0" smtClean="0">
                <a:solidFill>
                  <a:srgbClr val="7030A0"/>
                </a:solidFill>
                <a:latin typeface="Ariston" panose="03000400000000000000" pitchFamily="66" charset="0"/>
              </a:rPr>
              <a:t>ная </a:t>
            </a:r>
            <a:r>
              <a:rPr lang="ru-RU" sz="7200" dirty="0" smtClean="0">
                <a:solidFill>
                  <a:srgbClr val="00B0F0"/>
                </a:solidFill>
                <a:latin typeface="Ariston" panose="03000400000000000000" pitchFamily="66" charset="0"/>
              </a:rPr>
              <a:t>кар</a:t>
            </a:r>
            <a:r>
              <a:rPr lang="ru-RU" sz="7200" dirty="0" smtClean="0">
                <a:solidFill>
                  <a:srgbClr val="7030A0"/>
                </a:solidFill>
                <a:latin typeface="Ariston" panose="03000400000000000000" pitchFamily="66" charset="0"/>
              </a:rPr>
              <a:t>та</a:t>
            </a:r>
            <a:endParaRPr lang="ru-RU" sz="7200" dirty="0">
              <a:solidFill>
                <a:srgbClr val="7030A0"/>
              </a:solidFill>
              <a:latin typeface="Ariston" panose="03000400000000000000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9954" y="1721224"/>
            <a:ext cx="110265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Образование:</a:t>
            </a:r>
            <a:r>
              <a:rPr lang="ru-RU" sz="3600" i="1" dirty="0" smtClean="0">
                <a:latin typeface="Cambria" panose="02040503050406030204" pitchFamily="18" charset="0"/>
              </a:rPr>
              <a:t> 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среднее-профессиональное </a:t>
            </a:r>
          </a:p>
          <a:p>
            <a:r>
              <a:rPr lang="ru-RU" sz="36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по диплому: 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Преподавание в начальных классах</a:t>
            </a:r>
          </a:p>
          <a:p>
            <a:r>
              <a:rPr lang="ru-RU" sz="36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Трудовой стаж: 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5 лет</a:t>
            </a:r>
          </a:p>
          <a:p>
            <a:r>
              <a:rPr lang="ru-RU" sz="36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Педагогический стаж:  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5 лет</a:t>
            </a:r>
          </a:p>
          <a:p>
            <a:r>
              <a:rPr lang="ru-RU" sz="36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Стаж работы в данном учреждении: 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5 лет</a:t>
            </a:r>
          </a:p>
          <a:p>
            <a:r>
              <a:rPr lang="ru-RU" sz="3600" i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Занимаемая должность: </a:t>
            </a:r>
            <a:r>
              <a:rPr lang="ru-RU" sz="3600" i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воспитатель</a:t>
            </a:r>
            <a:endParaRPr lang="ru-RU" sz="3600" i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0" y="1311357"/>
            <a:ext cx="11421033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7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ни\Pictures\img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79" y="0"/>
            <a:ext cx="9941442" cy="660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дени\Pictures\img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60" y="144966"/>
            <a:ext cx="9856480" cy="662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dirty="0" smtClean="0">
                <a:solidFill>
                  <a:srgbClr val="00B050"/>
                </a:solidFill>
                <a:latin typeface="Monotype Corsiva" pitchFamily="66" charset="0"/>
              </a:rPr>
              <a:t>Раздел 4</a:t>
            </a:r>
          </a:p>
          <a:p>
            <a:pPr algn="ctr"/>
            <a:r>
              <a:rPr lang="ru-RU" sz="6600" dirty="0" smtClean="0">
                <a:solidFill>
                  <a:srgbClr val="00B0F0"/>
                </a:solidFill>
                <a:latin typeface="Monotype Corsiva" pitchFamily="66" charset="0"/>
              </a:rPr>
              <a:t>Результаты педагогической деятельности</a:t>
            </a:r>
            <a:endParaRPr lang="ru-RU" sz="6600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9928" y="-39516"/>
            <a:ext cx="3316943" cy="1017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дени\Pictures\img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54" y="309281"/>
            <a:ext cx="3547256" cy="641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дени\Pictures\img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1" y="309280"/>
            <a:ext cx="3977640" cy="641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дени\Pictures\img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511" y="309280"/>
            <a:ext cx="3966209" cy="641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дени\Pictures\img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40" y="282388"/>
            <a:ext cx="5664820" cy="618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дени\Pictures\img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95835"/>
            <a:ext cx="5835806" cy="634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846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235" y="0"/>
            <a:ext cx="1125967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solidFill>
                  <a:srgbClr val="FF0000"/>
                </a:solidFill>
                <a:latin typeface="Monotype Corsiva" pitchFamily="66" charset="0"/>
              </a:rPr>
              <a:t>            </a:t>
            </a:r>
            <a:r>
              <a:rPr lang="ru-RU" sz="9600" dirty="0" smtClean="0">
                <a:latin typeface="Monotype Corsiva" pitchFamily="66" charset="0"/>
              </a:rPr>
              <a:t>Раздел 5</a:t>
            </a:r>
            <a:endParaRPr lang="ru-RU" sz="6000" dirty="0">
              <a:solidFill>
                <a:srgbClr val="FF0000"/>
              </a:solidFill>
              <a:latin typeface="Ariston" panose="03000400000000000000" pitchFamily="66" charset="0"/>
            </a:endParaRPr>
          </a:p>
          <a:p>
            <a:pPr algn="r"/>
            <a:r>
              <a:rPr lang="ru-RU" sz="6000" dirty="0">
                <a:solidFill>
                  <a:srgbClr val="FF0000"/>
                </a:solidFill>
                <a:latin typeface="Ariston" panose="03000400000000000000" pitchFamily="66" charset="0"/>
              </a:rPr>
              <a:t> </a:t>
            </a:r>
            <a:r>
              <a:rPr lang="ru-RU" sz="6000" dirty="0" smtClean="0">
                <a:solidFill>
                  <a:srgbClr val="FF0000"/>
                </a:solidFill>
                <a:latin typeface="Ariston" panose="03000400000000000000" pitchFamily="66" charset="0"/>
              </a:rPr>
              <a:t>               </a:t>
            </a:r>
            <a:r>
              <a:rPr lang="ru-RU" sz="7200" dirty="0" smtClean="0">
                <a:solidFill>
                  <a:srgbClr val="FF0000"/>
                </a:solidFill>
                <a:latin typeface="Monotype Corsiva" pitchFamily="66" charset="0"/>
              </a:rPr>
              <a:t>Данные о повышении     квалификации и</a:t>
            </a:r>
          </a:p>
          <a:p>
            <a:pPr algn="r"/>
            <a:r>
              <a:rPr lang="ru-RU" sz="7200" dirty="0" smtClean="0">
                <a:solidFill>
                  <a:srgbClr val="FF0000"/>
                </a:solidFill>
                <a:latin typeface="Monotype Corsiva" pitchFamily="66" charset="0"/>
              </a:rPr>
              <a:t>                 профессиональной                                  переподготовки</a:t>
            </a:r>
            <a:endParaRPr lang="ru-RU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4" y="593125"/>
            <a:ext cx="3787308" cy="574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9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291319"/>
              </p:ext>
            </p:extLst>
          </p:nvPr>
        </p:nvGraphicFramePr>
        <p:xfrm>
          <a:off x="685800" y="781108"/>
          <a:ext cx="10899144" cy="5876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643"/>
                <a:gridCol w="2616755"/>
                <a:gridCol w="2232643"/>
                <a:gridCol w="3817103"/>
              </a:tblGrid>
              <a:tr h="245041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+mj-lt"/>
                          <a:ea typeface="MS Mincho" pitchFamily="49" charset="-128"/>
                          <a:cs typeface="MV Boli" pitchFamily="2" charset="0"/>
                        </a:rPr>
                        <a:t>Дата прохождения</a:t>
                      </a:r>
                      <a:endParaRPr lang="ru-RU" sz="1400" dirty="0">
                        <a:solidFill>
                          <a:srgbClr val="0070C0"/>
                        </a:solidFill>
                        <a:latin typeface="+mj-lt"/>
                        <a:ea typeface="MS Mincho" pitchFamily="49" charset="-128"/>
                        <a:cs typeface="MV Bol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+mj-lt"/>
                        </a:rPr>
                        <a:t>Название учреждения</a:t>
                      </a:r>
                      <a:endParaRPr lang="ru-RU" sz="1400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+mj-lt"/>
                        </a:rPr>
                        <a:t>Количество часов</a:t>
                      </a:r>
                      <a:endParaRPr lang="ru-RU" sz="1400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+mj-lt"/>
                        </a:rPr>
                        <a:t>Название курсов повышения квалификации</a:t>
                      </a:r>
                      <a:endParaRPr lang="ru-RU" sz="1400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4256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21.09.2015г.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12.12.2019г.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400" dirty="0">
                        <a:latin typeface="+mj-lt"/>
                        <a:ea typeface="MS Mincho" pitchFamily="49" charset="-128"/>
                        <a:cs typeface="MV Boli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ЧИПКРО</a:t>
                      </a:r>
                    </a:p>
                    <a:p>
                      <a:pPr algn="ctr"/>
                      <a:endParaRPr kumimoji="0" lang="ru-RU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«Цент повышения квалификации и переподготовки «Луч знаний»</a:t>
                      </a:r>
                      <a:endParaRPr lang="ru-RU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j-lt"/>
                        </a:rPr>
                        <a:t>144</a:t>
                      </a:r>
                      <a:r>
                        <a:rPr lang="ru-RU" sz="1400" baseline="0" dirty="0" smtClean="0">
                          <a:latin typeface="+mj-lt"/>
                        </a:rPr>
                        <a:t> часа</a:t>
                      </a:r>
                    </a:p>
                    <a:p>
                      <a:pPr algn="ctr"/>
                      <a:endParaRPr lang="ru-RU" sz="1400" baseline="0" dirty="0" smtClean="0">
                        <a:latin typeface="+mj-lt"/>
                      </a:endParaRPr>
                    </a:p>
                    <a:p>
                      <a:pPr algn="ctr"/>
                      <a:endParaRPr lang="ru-RU" sz="1400" baseline="0" dirty="0" smtClean="0">
                        <a:latin typeface="+mj-lt"/>
                      </a:endParaRPr>
                    </a:p>
                    <a:p>
                      <a:pPr algn="ctr"/>
                      <a:endParaRPr lang="ru-RU" sz="1400" baseline="0" dirty="0" smtClean="0">
                        <a:latin typeface="+mj-lt"/>
                      </a:endParaRPr>
                    </a:p>
                    <a:p>
                      <a:pPr algn="ctr"/>
                      <a:endParaRPr lang="ru-RU" sz="1400" baseline="0" dirty="0" smtClean="0">
                        <a:latin typeface="+mj-lt"/>
                      </a:endParaRPr>
                    </a:p>
                    <a:p>
                      <a:pPr algn="ctr"/>
                      <a:endParaRPr lang="ru-RU" sz="1400" baseline="0" dirty="0" smtClean="0">
                        <a:latin typeface="+mj-lt"/>
                      </a:endParaRPr>
                    </a:p>
                    <a:p>
                      <a:pPr algn="ctr"/>
                      <a:r>
                        <a:rPr lang="ru-RU" sz="1400" baseline="0" dirty="0" smtClean="0">
                          <a:latin typeface="+mj-lt"/>
                        </a:rPr>
                        <a:t>72 часа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«Современные технологии и методики работы с детьми дошкольного возраста в соответствии с ФГОС ДО»</a:t>
                      </a:r>
                    </a:p>
                    <a:p>
                      <a:endParaRPr kumimoji="0" lang="ru-RU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«Личностное развитие дошкольника в социальной среде в условиях реализации ФГОС ДО»</a:t>
                      </a:r>
                    </a:p>
                    <a:p>
                      <a:endParaRPr kumimoji="0" lang="ru-RU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1365" y="0"/>
            <a:ext cx="12030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Monotype Corsiva" pitchFamily="66" charset="0"/>
              </a:rPr>
              <a:t>Повышение квалификации</a:t>
            </a:r>
            <a:endParaRPr lang="ru-RU" sz="4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89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ени\Pictures\img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37" y="178420"/>
            <a:ext cx="9725526" cy="641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130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ени\Pictures\img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85" y="0"/>
            <a:ext cx="98428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04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09402" y="0"/>
            <a:ext cx="94926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err="1" smtClean="0">
                <a:solidFill>
                  <a:schemeClr val="accent6">
                    <a:lumMod val="50000"/>
                  </a:schemeClr>
                </a:solidFill>
                <a:latin typeface="Ariston" panose="03000400000000000000" pitchFamily="66" charset="0"/>
              </a:rPr>
              <a:t>Карнукаева</a:t>
            </a: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Ariston" panose="03000400000000000000" pitchFamily="66" charset="0"/>
              </a:rPr>
              <a:t> </a:t>
            </a:r>
            <a:r>
              <a:rPr lang="ru-RU" sz="4800" b="1" dirty="0" err="1" smtClean="0">
                <a:solidFill>
                  <a:schemeClr val="accent6">
                    <a:lumMod val="50000"/>
                  </a:schemeClr>
                </a:solidFill>
                <a:latin typeface="Ariston" panose="03000400000000000000" pitchFamily="66" charset="0"/>
              </a:rPr>
              <a:t>Макка</a:t>
            </a: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Ariston" panose="03000400000000000000" pitchFamily="66" charset="0"/>
              </a:rPr>
              <a:t> </a:t>
            </a:r>
            <a:r>
              <a:rPr lang="ru-RU" sz="4800" b="1" dirty="0" err="1" smtClean="0">
                <a:solidFill>
                  <a:schemeClr val="accent6">
                    <a:lumMod val="50000"/>
                  </a:schemeClr>
                </a:solidFill>
                <a:latin typeface="Ariston" panose="03000400000000000000" pitchFamily="66" charset="0"/>
              </a:rPr>
              <a:t>Майрбековна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latin typeface="Ariston" panose="03000400000000000000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974" y="5848350"/>
            <a:ext cx="2752725" cy="10096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46813" y="1256101"/>
            <a:ext cx="7445188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Моя мечта сбылась, ее мне подарил создатель.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Так счастлива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- воспитатель!</a:t>
            </a:r>
            <a:endParaRPr lang="fr-FR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028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451" y="171451"/>
            <a:ext cx="110924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6</a:t>
            </a:r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Достижения группы 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86" y="741877"/>
            <a:ext cx="2483670" cy="253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8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дени\Pictures\img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72" y="268941"/>
            <a:ext cx="4936219" cy="625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дени\Pictures\img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505" y="268941"/>
            <a:ext cx="4944990" cy="625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53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дени\Pictures\img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8" y="195943"/>
            <a:ext cx="5433151" cy="625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дени\Pictures\img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379" y="91440"/>
            <a:ext cx="4969918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498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451" y="171451"/>
            <a:ext cx="110924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7</a:t>
            </a:r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Взаимодействие с педагогами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86" y="741877"/>
            <a:ext cx="2483670" cy="253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дени\Downloads\inCollage_20210204_1145296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76" y="221673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дени\Downloads\inCollage_20210204_114459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88" y="221673"/>
            <a:ext cx="606462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42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дени\Downloads\inCollage_20210204_1144219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105" y="219636"/>
            <a:ext cx="7584142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10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451" y="171451"/>
            <a:ext cx="110924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8</a:t>
            </a:r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Взаимодействие с родителями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36" y="544718"/>
            <a:ext cx="2918923" cy="323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Pictures\2020-01-27 би2\би2 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85979" y="765929"/>
            <a:ext cx="6353301" cy="52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Pictures\2020-01-27 бт\бт 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80464" y="445322"/>
            <a:ext cx="6377053" cy="58664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36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451" y="171451"/>
            <a:ext cx="1109242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9</a:t>
            </a:r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endParaRPr lang="ru-RU" sz="6000" dirty="0" smtClean="0">
              <a:solidFill>
                <a:schemeClr val="accent5"/>
              </a:solidFill>
              <a:latin typeface="Ariston" panose="03000400000000000000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Организационно-образовательная деятельность с детьми.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77" y="555190"/>
            <a:ext cx="2817161" cy="31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73487"/>
            <a:ext cx="6243458" cy="570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921" y="373487"/>
            <a:ext cx="5293217" cy="570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66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8898" y="0"/>
            <a:ext cx="11733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B050"/>
                </a:solidFill>
                <a:latin typeface="Monotype Corsiva" pitchFamily="66" charset="0"/>
              </a:rPr>
              <a:t>СОДЕРЖАНИЕ</a:t>
            </a:r>
            <a:endParaRPr lang="ru-RU" sz="48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460" y="1095312"/>
            <a:ext cx="1075764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1.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ЭССЕ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2.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Мое педагогическое кредо  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3.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Официальные документы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4.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педагогической деятельности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5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Данные о повышении квалификации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6.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Достижение группы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7.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Взаимодействие с педагогами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8.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Организационно-образовательная деятельность с детьми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10.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Сохранение и укрепление здоровья детей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11.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12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Художественно-творческое развитие детей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13.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Трудовое воспитание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мероприятиях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 smtClean="0">
              <a:solidFill>
                <a:srgbClr val="C00000"/>
              </a:solidFill>
              <a:latin typeface="AnastasiaScript" panose="02000505070000020002" pitchFamily="2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381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4" y="257578"/>
            <a:ext cx="5975797" cy="625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769" y="257578"/>
            <a:ext cx="5620801" cy="625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66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669700"/>
            <a:ext cx="5766940" cy="5293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402" y="669699"/>
            <a:ext cx="6060159" cy="5293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799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576" y="158387"/>
            <a:ext cx="11092424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10</a:t>
            </a:r>
          </a:p>
          <a:p>
            <a:pPr algn="ctr"/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Сохранение и укрепление здоровья детей</a:t>
            </a: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9962">
            <a:off x="668254" y="384475"/>
            <a:ext cx="4430302" cy="47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6" y="178129"/>
            <a:ext cx="5885646" cy="657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96" y="144463"/>
            <a:ext cx="5756855" cy="660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49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576" y="158387"/>
            <a:ext cx="1109242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1</a:t>
            </a:r>
            <a:r>
              <a:rPr lang="ru-RU" sz="9600" b="1" dirty="0">
                <a:solidFill>
                  <a:srgbClr val="7030A0"/>
                </a:solidFill>
                <a:latin typeface="Monotype Corsiva" pitchFamily="66" charset="0"/>
              </a:rPr>
              <a:t>1</a:t>
            </a:r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Сюжетно-ролевые игры</a:t>
            </a: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9962">
            <a:off x="668254" y="384475"/>
            <a:ext cx="4430302" cy="47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фотомат\IMG-20190417-WA00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21" y="320635"/>
            <a:ext cx="5011387" cy="5593554"/>
          </a:xfrm>
          <a:prstGeom prst="rect">
            <a:avLst/>
          </a:prstGeom>
          <a:noFill/>
          <a:ln w="38100">
            <a:solidFill>
              <a:srgbClr val="FF0066"/>
            </a:solidFill>
            <a:prstDash val="sysDot"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46" y="320634"/>
            <a:ext cx="5778781" cy="559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2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576" y="158387"/>
            <a:ext cx="11092424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1</a:t>
            </a:r>
            <a:r>
              <a:rPr lang="ru-RU" sz="9600" b="1" dirty="0">
                <a:solidFill>
                  <a:srgbClr val="7030A0"/>
                </a:solidFill>
                <a:latin typeface="Monotype Corsiva" pitchFamily="66" charset="0"/>
              </a:rPr>
              <a:t>2</a:t>
            </a:r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Художественно-творческое развитие детей..</a:t>
            </a: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9962">
            <a:off x="668254" y="384475"/>
            <a:ext cx="4430302" cy="47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0" y="270457"/>
            <a:ext cx="6307852" cy="613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522" y="270457"/>
            <a:ext cx="6545262" cy="604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747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5882850" cy="650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96" y="144464"/>
            <a:ext cx="5808372" cy="650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48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576" y="158387"/>
            <a:ext cx="1109242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1</a:t>
            </a:r>
            <a:r>
              <a:rPr lang="ru-RU" sz="9600" b="1" dirty="0">
                <a:solidFill>
                  <a:srgbClr val="7030A0"/>
                </a:solidFill>
                <a:latin typeface="Monotype Corsiva" pitchFamily="66" charset="0"/>
              </a:rPr>
              <a:t>3</a:t>
            </a:r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Трудовое воспитание.</a:t>
            </a: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9962">
            <a:off x="668254" y="384475"/>
            <a:ext cx="4430302" cy="47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dirty="0" smtClean="0">
                <a:solidFill>
                  <a:srgbClr val="00B050"/>
                </a:solidFill>
                <a:latin typeface="Monotype Corsiva" pitchFamily="66" charset="0"/>
              </a:rPr>
              <a:t>Раздел 1</a:t>
            </a:r>
          </a:p>
          <a:p>
            <a:pPr algn="ctr"/>
            <a:r>
              <a:rPr lang="ru-RU" sz="9600" dirty="0" smtClean="0">
                <a:solidFill>
                  <a:srgbClr val="00B0F0"/>
                </a:solidFill>
                <a:latin typeface="Monotype Corsiva" pitchFamily="66" charset="0"/>
              </a:rPr>
              <a:t>ЭССЕ</a:t>
            </a:r>
            <a:endParaRPr lang="ru-RU" sz="9600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9928" y="-39516"/>
            <a:ext cx="3316943" cy="1017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46" y="218941"/>
            <a:ext cx="5638151" cy="649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223" y="218941"/>
            <a:ext cx="5918490" cy="649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7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0"/>
            <a:ext cx="6243458" cy="650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921" y="0"/>
            <a:ext cx="5615189" cy="650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50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520" y="274319"/>
            <a:ext cx="3761331" cy="34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315" y="144463"/>
            <a:ext cx="3473948" cy="35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520" y="3709850"/>
            <a:ext cx="3748267" cy="281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74319"/>
            <a:ext cx="4257720" cy="625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315" y="3709850"/>
            <a:ext cx="3473948" cy="281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4627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576" y="158387"/>
            <a:ext cx="1109242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4"/>
                </a:solidFill>
                <a:latin typeface="Ariston" panose="03000400000000000000" pitchFamily="66" charset="0"/>
              </a:rPr>
              <a:t>         </a:t>
            </a:r>
            <a:r>
              <a:rPr lang="ru-RU" sz="9600" b="1" dirty="0" smtClean="0">
                <a:solidFill>
                  <a:srgbClr val="7030A0"/>
                </a:solidFill>
                <a:latin typeface="Monotype Corsiva" pitchFamily="66" charset="0"/>
              </a:rPr>
              <a:t>Раздел 1</a:t>
            </a:r>
            <a:r>
              <a:rPr lang="ru-RU" sz="9600" b="1" dirty="0">
                <a:solidFill>
                  <a:srgbClr val="7030A0"/>
                </a:solidFill>
                <a:latin typeface="Monotype Corsiva" pitchFamily="66" charset="0"/>
              </a:rPr>
              <a:t>4</a:t>
            </a:r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96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8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Участие в мероприятиях.</a:t>
            </a:r>
          </a:p>
          <a:p>
            <a:pPr algn="r"/>
            <a:r>
              <a:rPr lang="ru-RU" sz="6000" dirty="0" smtClean="0">
                <a:solidFill>
                  <a:schemeClr val="accent5"/>
                </a:solidFill>
                <a:latin typeface="Ariston" panose="03000400000000000000" pitchFamily="66" charset="0"/>
              </a:rPr>
              <a:t>           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>                                  </a:t>
            </a:r>
            <a:r>
              <a:rPr lang="ru-RU" sz="900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9600" dirty="0" smtClean="0">
                <a:solidFill>
                  <a:srgbClr val="FFFF00"/>
                </a:solidFill>
                <a:latin typeface="Monotype Corsiva" pitchFamily="66" charset="0"/>
              </a:rPr>
              <a:t>               </a:t>
            </a:r>
            <a:endParaRPr lang="ru-RU" sz="88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9962">
            <a:off x="668254" y="384475"/>
            <a:ext cx="4430302" cy="47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ени\Downloads\IMG-20201224-WA02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298" y="82881"/>
            <a:ext cx="6099717" cy="450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ени\Desktop\IMG-20210208-WA02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3" y="1360449"/>
            <a:ext cx="5813754" cy="473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14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ени\Desktop\IMG-20210208-WA02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03" y="211873"/>
            <a:ext cx="5243513" cy="631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ени\Desktop\IMG-20210208-WA02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44" y="211872"/>
            <a:ext cx="6108397" cy="631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4381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ени\Desktop\IMG-20210208-WA02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77" y="167269"/>
            <a:ext cx="5218768" cy="654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945" y="167269"/>
            <a:ext cx="6623825" cy="654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89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74" y="0"/>
            <a:ext cx="12230526" cy="687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4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7646" y="-286870"/>
            <a:ext cx="52533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ston" panose="03000400000000000000" pitchFamily="66" charset="0"/>
              </a:rPr>
              <a:t>Эссе</a:t>
            </a:r>
            <a:endParaRPr lang="ru-RU" sz="11500" dirty="0">
              <a:solidFill>
                <a:schemeClr val="accent6">
                  <a:lumMod val="60000"/>
                  <a:lumOff val="40000"/>
                </a:schemeClr>
              </a:solidFill>
              <a:latin typeface="Ariston" panose="03000400000000000000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61703" y="966652"/>
            <a:ext cx="109989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"Мир детства сладостен и тонок,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Как флейты плавающей звук.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Пока смеется мне ребенок,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Я </a:t>
            </a:r>
            <a:r>
              <a:rPr lang="ru-RU" sz="36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знаю, что не зря живу!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Твердят </a:t>
            </a:r>
            <a:r>
              <a:rPr lang="ru-RU" sz="3600" i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друзья:“Есть</a:t>
            </a:r>
            <a:r>
              <a:rPr lang="ru-RU" sz="36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 нивы тише",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Но ни за что не отступлю.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Я этих милых ребятишек,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Как собственных детей люблю!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И каждый день,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 к</a:t>
            </a:r>
            <a:r>
              <a:rPr lang="ru-RU" sz="36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ак на премьеру,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Вхожу в притихший детский сад: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Иду сюда не для карьеры –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Здесь каждый мне ребенок рад.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Быть в гуще радостных событий…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И так на протяженье лет –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Судьба моя ребячьи души!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Нет лучшей доли на земле…"</a:t>
            </a:r>
            <a:endParaRPr lang="fr-FR" sz="3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25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005840" y="0"/>
            <a:ext cx="10881360" cy="675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Удивительное чувство- любовь!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Наверное, это то самое святое самое доброе, что есть в человеке…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	На любви держится мир, благодаря ему не угасает род человеческий. Мне повезло, с раннего детства я купалась в любви, которую дарили мне мои близкие. Я росла обогреваемая любовью родителей, родных, учителей. И ответная любовь не могла не созреть во мне, не наполнить мою душу. Это любовь к жизни, к природе, к людям, ко всему, что окружает меня.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	А любви нужен выход, её следует передавать, дарить другим, иначе она потеряет своё назначение. Пусть не всегда её легко отдавать, но она востребована всегда.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	Я отдаю своим маленьким воспитанникам свои знания, свой, пусть еще небольшой, опыт, тепло своего сердца и хочу верить, что я могу быть полезной для них, а в конечном итоге и для общества, и для государства в целом. Может быть, именно в этом и есть мое предназначение как человека, как гражданина, как воспитателя.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	Я люблю своих воспитанников, а значит, имею право учить их, воспитывать, формировать в них задатки будущей личности.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	Я с детства мечтала стать воспитателем. Моя мечта осуществилась. Хотя не так много времени отдано любимому делу, за это время я поняла, что нужны только душа и сердце! Рассудок тоже нужен, особенно в нашем быстро меняющимся мире.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	И все-таки! «Все начинается с любви!»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Нужно помнить об этом всегда, и тогда воспитание детских душ их сердец, открытых для любви и добра будет радостным, полным открытий и реально возможным!</a:t>
            </a:r>
            <a:endParaRPr lang="fr-FR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fr-F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dirty="0" smtClean="0">
                <a:solidFill>
                  <a:srgbClr val="00B050"/>
                </a:solidFill>
                <a:latin typeface="Monotype Corsiva" pitchFamily="66" charset="0"/>
              </a:rPr>
              <a:t>Раздел 2</a:t>
            </a:r>
          </a:p>
          <a:p>
            <a:r>
              <a:rPr lang="ru-RU" sz="9600" dirty="0" smtClean="0">
                <a:solidFill>
                  <a:srgbClr val="00B0F0"/>
                </a:solidFill>
                <a:latin typeface="Monotype Corsiva" pitchFamily="66" charset="0"/>
              </a:rPr>
              <a:t>Мое педагогическое кредо</a:t>
            </a:r>
            <a:endParaRPr lang="ru-RU" sz="9600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9928" y="-39516"/>
            <a:ext cx="3316943" cy="1017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2548" y="0"/>
            <a:ext cx="10331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latin typeface="Monotype Corsiva" pitchFamily="66" charset="0"/>
                <a:cs typeface="Gautami" panose="020B0502040204020203" pitchFamily="34" charset="0"/>
              </a:rPr>
              <a:t>Моё педагогическое кредо</a:t>
            </a:r>
            <a:endParaRPr lang="ru-RU" sz="8000" dirty="0">
              <a:solidFill>
                <a:srgbClr val="FF0000"/>
              </a:solidFill>
              <a:latin typeface="Monotype Corsiva" pitchFamily="66" charset="0"/>
              <a:cs typeface="Gautami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8364" y="955965"/>
            <a:ext cx="104740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i="1" dirty="0">
              <a:solidFill>
                <a:srgbClr val="0070C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3200" i="1" dirty="0">
                <a:solidFill>
                  <a:srgbClr val="0070C0"/>
                </a:solidFill>
                <a:latin typeface="Monotype Corsiva" panose="03010101010201010101" pitchFamily="66" charset="0"/>
              </a:rPr>
              <a:t>Пускай мне не суждено совершить подвиг, но я горжусь тем, что люди мне доверили самое дорогое — своих детей</a:t>
            </a:r>
            <a:r>
              <a:rPr lang="ru-RU" sz="3200" dirty="0" smtClean="0">
                <a:solidFill>
                  <a:srgbClr val="0070C0"/>
                </a:solidFill>
                <a:latin typeface="Monotype Corsiva" pitchFamily="66" charset="0"/>
                <a:cs typeface="Gautami" panose="020B0502040204020203" pitchFamily="34" charset="0"/>
              </a:rPr>
              <a:t>            </a:t>
            </a:r>
          </a:p>
          <a:p>
            <a:endParaRPr lang="ru-RU" sz="4000" dirty="0">
              <a:latin typeface="Ariston" panose="03000400000000000000" pitchFamily="66" charset="0"/>
              <a:cs typeface="Gautam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5853" y="2804912"/>
            <a:ext cx="77308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800" dirty="0" smtClean="0">
                <a:solidFill>
                  <a:srgbClr val="FF0000"/>
                </a:solidFill>
                <a:latin typeface="Monotype Corsiva" pitchFamily="66" charset="0"/>
              </a:rPr>
              <a:t>Воспитатель возлагает на себя огромную ответственность за развитие и воспитание ребенка, потому что в первые годы жизни закладываются основы формирования личности. </a:t>
            </a:r>
            <a:endParaRPr lang="ru-RU" sz="2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8174" y="4745821"/>
            <a:ext cx="839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>Мудрость педагога заключается в том, чтобы полюбить ребенка таким, каков он есть, со всеми его достоинствами и недостатками</a:t>
            </a:r>
            <a:r>
              <a:rPr lang="ru-RU" sz="3200" dirty="0" smtClean="0">
                <a:solidFill>
                  <a:srgbClr val="00B0F0"/>
                </a:solidFill>
                <a:latin typeface="Monotype Corsiva" pitchFamily="66" charset="0"/>
              </a:rPr>
              <a:t>.</a:t>
            </a:r>
            <a:endParaRPr lang="ru-RU" sz="3200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15636" y="277092"/>
          <a:ext cx="11526982" cy="858982"/>
        </p:xfrm>
        <a:graphic>
          <a:graphicData uri="http://schemas.openxmlformats.org/drawingml/2006/table">
            <a:tbl>
              <a:tblPr/>
              <a:tblGrid>
                <a:gridCol w="11526982"/>
              </a:tblGrid>
              <a:tr h="8589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66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dirty="0" smtClean="0">
                <a:solidFill>
                  <a:srgbClr val="00B050"/>
                </a:solidFill>
                <a:latin typeface="Monotype Corsiva" pitchFamily="66" charset="0"/>
              </a:rPr>
              <a:t>Раздел 3</a:t>
            </a:r>
          </a:p>
          <a:p>
            <a:r>
              <a:rPr lang="ru-RU" sz="9600" dirty="0" smtClean="0">
                <a:solidFill>
                  <a:srgbClr val="00B0F0"/>
                </a:solidFill>
                <a:latin typeface="Monotype Corsiva" pitchFamily="66" charset="0"/>
              </a:rPr>
              <a:t>Официальные документы</a:t>
            </a:r>
            <a:endParaRPr lang="ru-RU" sz="9600" dirty="0">
              <a:solidFill>
                <a:srgbClr val="00B0F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9928" y="-39516"/>
            <a:ext cx="3316943" cy="1017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erlin" id="{7B5DBA9E-B069-418E-9360-A61BDD0615A4}" vid="{C0CBE056-4EF4-4D92-969E-947779DA7AAA}"/>
    </a:ext>
  </a:extLst>
</a:theme>
</file>

<file path=ppt/theme/theme4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B8502691-933B-45FE-8764-BA278511EF27}"/>
    </a:ext>
  </a:extLst>
</a:theme>
</file>

<file path=ppt/theme/theme5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6066</TotalTime>
  <Words>487</Words>
  <Application>Microsoft Office PowerPoint</Application>
  <PresentationFormat>Произвольный</PresentationFormat>
  <Paragraphs>126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47</vt:i4>
      </vt:variant>
    </vt:vector>
  </HeadingPairs>
  <TitlesOfParts>
    <vt:vector size="52" baseType="lpstr">
      <vt:lpstr>Тема Office</vt:lpstr>
      <vt:lpstr>Легкий дым</vt:lpstr>
      <vt:lpstr>Берлин</vt:lpstr>
      <vt:lpstr>Ион (конференц-зал)</vt:lpstr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дени</cp:lastModifiedBy>
  <cp:revision>212</cp:revision>
  <cp:lastPrinted>2021-02-04T07:02:27Z</cp:lastPrinted>
  <dcterms:created xsi:type="dcterms:W3CDTF">2015-02-04T18:50:04Z</dcterms:created>
  <dcterms:modified xsi:type="dcterms:W3CDTF">2021-02-12T08:24:47Z</dcterms:modified>
</cp:coreProperties>
</file>