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  <p:sldMasterId id="2147483743" r:id="rId3"/>
    <p:sldMasterId id="2147483779" r:id="rId4"/>
    <p:sldMasterId id="2147483815" r:id="rId5"/>
  </p:sldMasterIdLst>
  <p:sldIdLst>
    <p:sldId id="256" r:id="rId6"/>
    <p:sldId id="260" r:id="rId7"/>
    <p:sldId id="261" r:id="rId8"/>
    <p:sldId id="363" r:id="rId9"/>
    <p:sldId id="259" r:id="rId10"/>
    <p:sldId id="350" r:id="rId11"/>
    <p:sldId id="364" r:id="rId12"/>
    <p:sldId id="258" r:id="rId13"/>
    <p:sldId id="262" r:id="rId14"/>
    <p:sldId id="257" r:id="rId15"/>
    <p:sldId id="306" r:id="rId16"/>
    <p:sldId id="366" r:id="rId17"/>
    <p:sldId id="365" r:id="rId18"/>
    <p:sldId id="307" r:id="rId19"/>
    <p:sldId id="264" r:id="rId20"/>
    <p:sldId id="265" r:id="rId21"/>
    <p:sldId id="263" r:id="rId22"/>
    <p:sldId id="271" r:id="rId23"/>
    <p:sldId id="270" r:id="rId24"/>
    <p:sldId id="273" r:id="rId25"/>
    <p:sldId id="351" r:id="rId26"/>
    <p:sldId id="276" r:id="rId27"/>
    <p:sldId id="352" r:id="rId28"/>
    <p:sldId id="281" r:id="rId29"/>
    <p:sldId id="283" r:id="rId30"/>
    <p:sldId id="287" r:id="rId31"/>
    <p:sldId id="354" r:id="rId32"/>
    <p:sldId id="275" r:id="rId33"/>
    <p:sldId id="355" r:id="rId34"/>
    <p:sldId id="288" r:id="rId35"/>
    <p:sldId id="356" r:id="rId36"/>
    <p:sldId id="285" r:id="rId37"/>
    <p:sldId id="357" r:id="rId38"/>
    <p:sldId id="289" r:id="rId39"/>
    <p:sldId id="358" r:id="rId40"/>
    <p:sldId id="290" r:id="rId41"/>
    <p:sldId id="292" r:id="rId42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2" y="-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967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787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310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621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444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161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608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5058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42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0942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498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885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859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38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3606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388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7417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74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1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729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051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387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47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472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8883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61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634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041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497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5937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4764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9905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6695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3442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003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911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776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8274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052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5933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9659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381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0384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25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0710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2194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2605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512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3392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1011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033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579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8086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5841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52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536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9238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5767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8707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82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291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3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516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7338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70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583" y="2823881"/>
            <a:ext cx="10976863" cy="3725199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Портфолио</a:t>
            </a:r>
            <a:r>
              <a:rPr lang="ru-RU" sz="115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Воспитателя МБДОУ «Детский сад им.А.Кадырова с.п. </a:t>
            </a:r>
            <a:r>
              <a:rPr lang="ru-RU" sz="3600" b="1" dirty="0" err="1" smtClean="0">
                <a:solidFill>
                  <a:srgbClr val="FFFF00"/>
                </a:solidFill>
                <a:latin typeface="Monotype Corsiva" pitchFamily="66" charset="0"/>
              </a:rPr>
              <a:t>Бено-Юртовское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» </a:t>
            </a:r>
            <a:r>
              <a:rPr lang="ru-RU" sz="3600" b="1" dirty="0" err="1" smtClean="0">
                <a:solidFill>
                  <a:srgbClr val="FFFF00"/>
                </a:solidFill>
                <a:latin typeface="Monotype Corsiva" pitchFamily="66" charset="0"/>
              </a:rPr>
              <a:t>Надтеречного</a:t>
            </a:r>
            <a:r>
              <a:rPr lang="ru-RU" sz="3600" b="1" dirty="0" smtClean="0">
                <a:solidFill>
                  <a:srgbClr val="FFFF00"/>
                </a:solidFill>
                <a:latin typeface="Monotype Corsiva" pitchFamily="66" charset="0"/>
              </a:rPr>
              <a:t> муниципального района</a:t>
            </a:r>
            <a:endParaRPr lang="ru-RU" sz="48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r"/>
            <a:r>
              <a:rPr lang="ru-RU" sz="48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</a:t>
            </a:r>
            <a:r>
              <a:rPr lang="ru-RU" sz="4800" b="1" dirty="0" smtClean="0">
                <a:solidFill>
                  <a:srgbClr val="FFFF00"/>
                </a:solidFill>
                <a:latin typeface="Monotype Corsiva" pitchFamily="66" charset="0"/>
              </a:rPr>
              <a:t>Идрисовой Разят </a:t>
            </a:r>
            <a:r>
              <a:rPr lang="ru-RU" sz="4800" b="1" dirty="0" err="1" smtClean="0">
                <a:solidFill>
                  <a:srgbClr val="FFFF00"/>
                </a:solidFill>
                <a:latin typeface="Monotype Corsiva" pitchFamily="66" charset="0"/>
              </a:rPr>
              <a:t>Хаважевны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843" y="233081"/>
            <a:ext cx="11368216" cy="3053815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МБДОУ «Детский сад </a:t>
            </a:r>
            <a:r>
              <a:rPr sz="600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имени А.Кадырова с.п. </a:t>
            </a:r>
            <a:r>
              <a:rPr lang="ru-RU" sz="6000" dirty="0" err="1" smtClean="0">
                <a:solidFill>
                  <a:srgbClr val="FFFF00"/>
                </a:solidFill>
                <a:latin typeface="Monotype Corsiva" pitchFamily="66" charset="0"/>
              </a:rPr>
              <a:t>Бено-Юртовское</a:t>
            </a: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» </a:t>
            </a:r>
            <a:r>
              <a:rPr lang="ru-RU" sz="6000" dirty="0" err="1" smtClean="0">
                <a:solidFill>
                  <a:srgbClr val="FFFF00"/>
                </a:solidFill>
                <a:latin typeface="Monotype Corsiva" pitchFamily="66" charset="0"/>
              </a:rPr>
              <a:t>Надтеречного</a:t>
            </a:r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 муниципального района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45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301" y="-93906"/>
            <a:ext cx="1129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Ин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фор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ма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ци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он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ная 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кар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та</a:t>
            </a:r>
            <a:endParaRPr lang="ru-RU" sz="7200" dirty="0">
              <a:solidFill>
                <a:srgbClr val="7030A0"/>
              </a:solidFill>
              <a:latin typeface="Ariston" panose="030004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954" y="1721224"/>
            <a:ext cx="110265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Образование</a:t>
            </a:r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:</a:t>
            </a:r>
            <a:r>
              <a:rPr lang="ru-RU" sz="3600" i="1" smtClean="0">
                <a:latin typeface="Cambria" panose="02040503050406030204" pitchFamily="18" charset="0"/>
              </a:rPr>
              <a:t> </a:t>
            </a:r>
            <a:r>
              <a:rPr lang="ru-RU" sz="3600" i="1" smtClean="0">
                <a:solidFill>
                  <a:srgbClr val="00B0F0"/>
                </a:solidFill>
                <a:latin typeface="Cambria" panose="02040503050406030204" pitchFamily="18" charset="0"/>
              </a:rPr>
              <a:t>среднее-профессиональное </a:t>
            </a:r>
          </a:p>
          <a:p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по 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диплому</a:t>
            </a:r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: </a:t>
            </a:r>
            <a:r>
              <a:rPr lang="ru-RU" sz="3600" i="1" smtClean="0">
                <a:solidFill>
                  <a:srgbClr val="00B0F0"/>
                </a:solidFill>
                <a:latin typeface="Cambria" panose="02040503050406030204" pitchFamily="18" charset="0"/>
              </a:rPr>
              <a:t>Учитель начальных классов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Трудовой 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стаж</a:t>
            </a:r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: </a:t>
            </a:r>
            <a:r>
              <a:rPr lang="ru-RU" sz="3600" i="1" smtClean="0">
                <a:solidFill>
                  <a:srgbClr val="00B0F0"/>
                </a:solidFill>
                <a:latin typeface="Cambria" panose="02040503050406030204" pitchFamily="18" charset="0"/>
              </a:rPr>
              <a:t>3года 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Педагогический 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стаж</a:t>
            </a:r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:  </a:t>
            </a:r>
            <a:r>
              <a:rPr lang="ru-RU" sz="3600" i="1" smtClean="0">
                <a:solidFill>
                  <a:srgbClr val="00B0F0"/>
                </a:solidFill>
                <a:latin typeface="Cambria" panose="02040503050406030204" pitchFamily="18" charset="0"/>
              </a:rPr>
              <a:t>3года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Стаж 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работы </a:t>
            </a:r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в данном учреждении: </a:t>
            </a:r>
            <a:r>
              <a:rPr lang="ru-RU" sz="3600" i="1" smtClean="0">
                <a:solidFill>
                  <a:srgbClr val="00B0F0"/>
                </a:solidFill>
                <a:latin typeface="Cambria" panose="02040503050406030204" pitchFamily="18" charset="0"/>
              </a:rPr>
              <a:t>3года</a:t>
            </a:r>
            <a:endParaRPr lang="ru-RU" sz="3600" i="1" dirty="0" smtClean="0">
              <a:solidFill>
                <a:srgbClr val="00B0F0"/>
              </a:solidFill>
              <a:latin typeface="Cambria" panose="02040503050406030204" pitchFamily="18" charset="0"/>
            </a:endParaRPr>
          </a:p>
          <a:p>
            <a:r>
              <a:rPr lang="ru-RU" sz="3600" i="1" smtClean="0">
                <a:solidFill>
                  <a:srgbClr val="7030A0"/>
                </a:solidFill>
                <a:latin typeface="Cambria" panose="02040503050406030204" pitchFamily="18" charset="0"/>
              </a:rPr>
              <a:t>Занимаемая </a:t>
            </a:r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должность: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воспитатель</a:t>
            </a:r>
            <a:endParaRPr lang="ru-RU" sz="3600" i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1311357"/>
            <a:ext cx="11421033" cy="476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8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азя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262" y="237506"/>
            <a:ext cx="11435938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разят\разя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79" y="475012"/>
            <a:ext cx="11756572" cy="6092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4</a:t>
            </a:r>
          </a:p>
          <a:p>
            <a:pPr algn="ctr"/>
            <a:r>
              <a:rPr lang="ru-RU" sz="6600" dirty="0" smtClean="0">
                <a:solidFill>
                  <a:srgbClr val="00B0F0"/>
                </a:solidFill>
                <a:latin typeface="Monotype Corsiva" pitchFamily="66" charset="0"/>
              </a:rPr>
              <a:t>Результаты педагогической деятельности</a:t>
            </a:r>
            <a:endParaRPr lang="ru-RU" sz="6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разят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903" y="0"/>
            <a:ext cx="5187388" cy="6858000"/>
          </a:xfrm>
          <a:prstGeom prst="rect">
            <a:avLst/>
          </a:prstGeom>
          <a:noFill/>
        </p:spPr>
      </p:pic>
      <p:pic>
        <p:nvPicPr>
          <p:cNvPr id="1026" name="Picture 2" descr="F:\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171" y="-5939"/>
            <a:ext cx="5070764" cy="6863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35" y="0"/>
            <a:ext cx="112596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            </a:t>
            </a:r>
            <a:r>
              <a:rPr lang="ru-RU" sz="9600" dirty="0" smtClean="0">
                <a:latin typeface="Monotype Corsiva" pitchFamily="66" charset="0"/>
              </a:rPr>
              <a:t>Раздел 5</a:t>
            </a:r>
            <a:endParaRPr lang="ru-RU" sz="6000" dirty="0">
              <a:solidFill>
                <a:srgbClr val="FF0000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>
                <a:solidFill>
                  <a:srgbClr val="FF0000"/>
                </a:solidFill>
                <a:latin typeface="Ariston" panose="03000400000000000000" pitchFamily="66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ston" panose="03000400000000000000" pitchFamily="66" charset="0"/>
              </a:rPr>
              <a:t>               </a:t>
            </a: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Данные о повышении     квалификации и</a:t>
            </a: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                 профессиональной                                  переподготовки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4" y="593125"/>
            <a:ext cx="3787308" cy="5740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51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5954290"/>
              </p:ext>
            </p:extLst>
          </p:nvPr>
        </p:nvGraphicFramePr>
        <p:xfrm>
          <a:off x="518985" y="1474574"/>
          <a:ext cx="11219936" cy="467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8356"/>
                <a:gridCol w="2693773"/>
                <a:gridCol w="2298356"/>
                <a:gridCol w="3929451"/>
              </a:tblGrid>
              <a:tr h="202413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Дата прохождения</a:t>
                      </a:r>
                      <a:endParaRPr lang="ru-RU" sz="32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</a:rPr>
                        <a:t>Название учреждения</a:t>
                      </a:r>
                      <a:endParaRPr lang="ru-RU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+mj-lt"/>
                        </a:rPr>
                        <a:t>Количество часов</a:t>
                      </a:r>
                      <a:endParaRPr lang="ru-RU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+mj-lt"/>
                        </a:rPr>
                        <a:t>Название курсов повышения квалификации</a:t>
                      </a:r>
                      <a:endParaRPr lang="ru-RU" sz="3200" dirty="0">
                        <a:latin typeface="+mj-lt"/>
                      </a:endParaRPr>
                    </a:p>
                  </a:txBody>
                  <a:tcPr/>
                </a:tc>
              </a:tr>
              <a:tr h="1154208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17.12.2018г.</a:t>
                      </a:r>
                      <a:endParaRPr lang="ru-RU" sz="36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ФГБОУ ВО «</a:t>
                      </a:r>
                      <a:r>
                        <a:rPr lang="ru-RU" sz="2400" dirty="0" smtClean="0">
                          <a:latin typeface="+mj-lt"/>
                        </a:rPr>
                        <a:t>ЧГПУ»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72</a:t>
                      </a:r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+mj-lt"/>
                        </a:rPr>
                        <a:t>«Организация образовательного процесса для детей раннего возраста (0-3) в условиях реализации ФГОС ДО»</a:t>
                      </a:r>
                    </a:p>
                    <a:p>
                      <a:endParaRPr lang="ru-RU" sz="2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365" y="0"/>
            <a:ext cx="1203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Monotype Corsiva" pitchFamily="66" charset="0"/>
              </a:rPr>
              <a:t>Повышение квалификации</a:t>
            </a:r>
            <a:endParaRPr lang="ru-RU" sz="8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азят\ра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636" y="213756"/>
            <a:ext cx="11495315" cy="6210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20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6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педагогами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6" y="741877"/>
            <a:ext cx="2483670" cy="2532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332508"/>
            <a:ext cx="6565095" cy="599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7149" y="334468"/>
            <a:ext cx="4838700" cy="59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244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9402" y="0"/>
            <a:ext cx="7600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Идрисова Разят </a:t>
            </a:r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Хаважевна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Ariston" panose="03000400000000000000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74" y="5848350"/>
            <a:ext cx="2752725" cy="10096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46813" y="1256101"/>
            <a:ext cx="744518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Моя мечта сбылась, ее мне подарил создатель.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 счастлива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воспитатель!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C:\Users\Администратор\AppData\Local\Microsoft\Windows\Temporary Internet Files\Content.Word\IMG_20200206_0914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6849" y="1650670"/>
            <a:ext cx="3236398" cy="347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0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473" y="0"/>
            <a:ext cx="11303349" cy="6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531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7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родителями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6" y="544718"/>
            <a:ext cx="2918923" cy="3238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Pictures\2020-01-27 би2\би2 00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5979" y="765929"/>
            <a:ext cx="6353301" cy="52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2020-01-27 бт\бт 00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0464" y="445322"/>
            <a:ext cx="6377053" cy="5866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793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8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Организационно-образовательная деятельность с детьми.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7" y="555190"/>
            <a:ext cx="2817161" cy="3173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5959454" cy="652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7044" y="225631"/>
            <a:ext cx="5581403" cy="64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76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AppData\Local\Microsoft\Windows\Temporary Internet Files\Content.Word\IMG-20200202-WA036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707" y="435036"/>
            <a:ext cx="5768831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AppData\Local\Microsoft\Windows\Temporary Internet Files\Content.Word\IMG-20200202-WA03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0791" y="403760"/>
            <a:ext cx="5676404" cy="596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2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истратор\AppData\Local\Microsoft\Windows\Temporary Internet Files\Content.Word\IMG-20200202-WA03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21" y="142504"/>
            <a:ext cx="5234440" cy="636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1502" y="261258"/>
            <a:ext cx="5472566" cy="624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797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</a:t>
            </a:r>
            <a:r>
              <a:rPr lang="en-US" sz="9600" b="1" dirty="0" smtClean="0">
                <a:solidFill>
                  <a:srgbClr val="7030A0"/>
                </a:solidFill>
                <a:latin typeface="Monotype Corsiva" pitchFamily="66" charset="0"/>
              </a:rPr>
              <a:t>9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Сохранение и укрепление здоровья детей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14" y="178129"/>
            <a:ext cx="5650696" cy="634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912" y="178130"/>
            <a:ext cx="6008914" cy="63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004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en-US" sz="9600" b="1" dirty="0" smtClean="0">
                <a:solidFill>
                  <a:srgbClr val="7030A0"/>
                </a:solidFill>
                <a:latin typeface="Monotype Corsiva" pitchFamily="66" charset="0"/>
              </a:rPr>
              <a:t>0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Сюжетно-ролевые игры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898" y="0"/>
            <a:ext cx="1173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СОДЕРЖАНИЕ</a:t>
            </a:r>
            <a:endParaRPr lang="ru-RU" sz="4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460" y="1095312"/>
            <a:ext cx="10757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ЭССЕ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2.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  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3.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Официальные документы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4.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педагогической деятельности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5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Данные о повышении квалификации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Организационно-образовательная деятельность с детьми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10.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11.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Художественно-творческое развитие детей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12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13.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</a:p>
          <a:p>
            <a:endParaRPr lang="ru-RU" sz="3600" dirty="0" smtClean="0">
              <a:solidFill>
                <a:srgbClr val="C00000"/>
              </a:solidFill>
              <a:latin typeface="AnastasiaScript" panose="02000505070000020002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38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фотомат\IMG-20190417-WA002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60021" y="320635"/>
            <a:ext cx="5011387" cy="5593554"/>
          </a:xfrm>
          <a:prstGeom prst="rect">
            <a:avLst/>
          </a:prstGeom>
          <a:noFill/>
          <a:ln w="38100">
            <a:solidFill>
              <a:srgbClr val="FF0066"/>
            </a:solidFill>
            <a:prstDash val="sysDot"/>
          </a:ln>
        </p:spPr>
      </p:pic>
      <p:pic>
        <p:nvPicPr>
          <p:cNvPr id="5" name="Рисунок 4" descr="E:\фотомат\IMG-20191011-WA003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187044" y="285007"/>
            <a:ext cx="5293726" cy="5676405"/>
          </a:xfrm>
          <a:prstGeom prst="rect">
            <a:avLst/>
          </a:prstGeom>
          <a:noFill/>
          <a:ln w="38100">
            <a:solidFill>
              <a:srgbClr val="FF0066"/>
            </a:solidFill>
            <a:prstDash val="sysDash"/>
          </a:ln>
        </p:spPr>
      </p:pic>
    </p:spTree>
    <p:extLst>
      <p:ext uri="{BB962C8B-B14F-4D97-AF65-F5344CB8AC3E}">
        <p14:creationId xmlns="" xmlns:p14="http://schemas.microsoft.com/office/powerpoint/2010/main" val="3460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en-US" sz="9600" b="1" dirty="0" smtClean="0">
                <a:solidFill>
                  <a:srgbClr val="7030A0"/>
                </a:solidFill>
                <a:latin typeface="Monotype Corsiva" pitchFamily="66" charset="0"/>
              </a:rPr>
              <a:t>1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Художественно-творческое развитие детей..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635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294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en-US" sz="9600" b="1" dirty="0" smtClean="0">
                <a:solidFill>
                  <a:srgbClr val="7030A0"/>
                </a:solidFill>
                <a:latin typeface="Monotype Corsiva" pitchFamily="66" charset="0"/>
              </a:rPr>
              <a:t>2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Трудовое воспитание.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0"/>
            <a:ext cx="11742737" cy="66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98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en-US" sz="9600" b="1" dirty="0" smtClean="0">
                <a:solidFill>
                  <a:srgbClr val="7030A0"/>
                </a:solidFill>
                <a:latin typeface="Monotype Corsiva" pitchFamily="66" charset="0"/>
              </a:rPr>
              <a:t>3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Участие в мероприятиях.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3679392" cy="308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14" y="154379"/>
            <a:ext cx="3750644" cy="302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1876" y="166255"/>
            <a:ext cx="4160322" cy="32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3231" y="3241964"/>
            <a:ext cx="3598224" cy="330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430" y="3301340"/>
            <a:ext cx="3595048" cy="31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3959" y="3398302"/>
            <a:ext cx="4132612" cy="329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361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0"/>
            <a:ext cx="12230526" cy="6879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14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1</a:t>
            </a:r>
          </a:p>
          <a:p>
            <a:pPr algn="ctr"/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ЭССЕ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646" y="-286870"/>
            <a:ext cx="52533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ston" panose="03000400000000000000" pitchFamily="66" charset="0"/>
              </a:rPr>
              <a:t>Эссе</a:t>
            </a:r>
            <a:endParaRPr lang="ru-RU" sz="11500" dirty="0">
              <a:solidFill>
                <a:schemeClr val="accent6">
                  <a:lumMod val="60000"/>
                  <a:lumOff val="40000"/>
                </a:schemeClr>
              </a:solidFill>
              <a:latin typeface="Ariston" panose="03000400000000000000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1703" y="966652"/>
            <a:ext cx="1099892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Кто в детстве не получит воспитанье, 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Не будет счастья в жизни знать потом,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Сгибай сырую палочку как хочешь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Сухую выпрямишь одним огнем.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Сколько времени прошло, а мудрость остается мудростью. Пожалуй, у каждого народа можно найти эту же мысль, высказанную не своем родном языке.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Пускай, оформленную иначе, но всё равно ту же. У Чеченцев говорят, что нужно ребенка воспитывать еще тогда, когда его можно положить поперёк кровати, т.ес рожденья. И с этим никто не спорит.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Но что значит воспитывать?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И воспитывать правильно.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Еще И. Кант утверждал, что «два человеческих изобретения можно считать самыми трудными: искусство управлять и искусство воспитывать»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Monotype Corsiva" pitchFamily="66" charset="0"/>
              </a:rPr>
              <a:t>	Конечно, можно перечитать массу различной информации, цитировать великих педагогов и философов, но ничего не поможет, если нет любви к своим воспитанникам. Вспомнились слова Н. Рубцова «Живой душе пускай рассудок служит. Всё начинается с любви»</a:t>
            </a:r>
            <a:endParaRPr lang="fr-FR" sz="23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112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05840" y="0"/>
            <a:ext cx="10881360" cy="675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Удивительное чувство- любовь!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Наверное, это то самое святое самое доброе, что есть в человеке…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На любви держится мир, благодаря ему не угасает род человеческий. Мне повезло, с раннего детства я купалась в любви, которую дарили мне мои близкие. Я росла обогреваемая любовью родителей, родных, учителей. И ответная любовь не могла не созреть во мне, не наполнить мою душу. Это любовь к жизни, к природе, к людям, ко всему, что окружает меня.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А любви нужен выход, её следует передавать, дарить другим, иначе она потеряет своё назначение. Пусть не всегда её легко отдавать, но она востребована всегда.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отдаю своим маленьким воспитанникам свои знания, свой, пусть еще небольшой, опыт, тепло своего сердца и хочу верить, что я могу быть полезной для них, а в конечном итоге и для общества, и для государства в целом. Может быть, именно в этом и есть мое предназначение как человека, как гражданина, как воспитателя.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люблю своих воспитанников, а значит, имею право учить их, воспитывать, формировать в них задатки будущей личности.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с детства мечтала стать воспитателем. Моя мечта осуществилась. Хотя не так много времени отдано любимому делу, за это время я поняла, что нужны только душа и сердце! Рассудок тоже нужен, особенно в нашем быстро меняющимся мире.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И все-таки! «Все начинается с любви!»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Нужно помнить об этом всегда, и тогда воспитание детских душ их сердец, открытых для любви и добра будет радостным, полным открытий и реально возможным!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2</a:t>
            </a: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Мое педагогическое кредо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548" y="0"/>
            <a:ext cx="1033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  <a:cs typeface="Gautami" panose="020B0502040204020203" pitchFamily="34" charset="0"/>
              </a:rPr>
              <a:t>Моё педагогическое кредо</a:t>
            </a:r>
            <a:endParaRPr lang="ru-RU" sz="8000" dirty="0">
              <a:solidFill>
                <a:srgbClr val="FF0000"/>
              </a:solidFill>
              <a:latin typeface="Monotype Corsiva" pitchFamily="66" charset="0"/>
              <a:cs typeface="Gautam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364" y="955965"/>
            <a:ext cx="10474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«Да, воспитатель – звезда судьба, в ней поиск,  радость озаренье, за души детские борьба. </a:t>
            </a:r>
          </a:p>
          <a:p>
            <a:pPr algn="r"/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Работа просто вдохновенье!            </a:t>
            </a:r>
          </a:p>
          <a:p>
            <a:endParaRPr lang="ru-RU" sz="4000" dirty="0">
              <a:latin typeface="Ariston" panose="03000400000000000000" pitchFamily="66" charset="0"/>
              <a:cs typeface="Gautam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853" y="2804912"/>
            <a:ext cx="77308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Monotype Corsiva" pitchFamily="66" charset="0"/>
              </a:rPr>
              <a:t>Воспитатель возлагает на себя огромную ответственность за развитие и воспитание ребенка, потому что в первые годы жизни закладываются основы формирования личности. </a:t>
            </a:r>
            <a:endParaRPr lang="ru-RU" sz="2800" dirty="0">
              <a:solidFill>
                <a:schemeClr val="accent1">
                  <a:lumMod val="50000"/>
                  <a:lumOff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174" y="4745821"/>
            <a:ext cx="839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Monotype Corsiva" pitchFamily="66" charset="0"/>
              </a:rPr>
              <a:t>Мудрость педагога заключается в том, чтобы полюбить ребенка таким, каков он есть, со всеми его достоинствами и недостатками.</a:t>
            </a:r>
            <a:endParaRPr lang="ru-RU" sz="32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5636" y="277092"/>
          <a:ext cx="11526982" cy="858982"/>
        </p:xfrm>
        <a:graphic>
          <a:graphicData uri="http://schemas.openxmlformats.org/drawingml/2006/table">
            <a:tbl>
              <a:tblPr/>
              <a:tblGrid>
                <a:gridCol w="11526982"/>
              </a:tblGrid>
              <a:tr h="8589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36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3</a:t>
            </a: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Официальные документы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5825</TotalTime>
  <Words>493</Words>
  <Application>Microsoft Office PowerPoint</Application>
  <PresentationFormat>Произвольный</PresentationFormat>
  <Paragraphs>111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Тема Office</vt:lpstr>
      <vt:lpstr>Легкий дым</vt:lpstr>
      <vt:lpstr>Берлин</vt:lpstr>
      <vt:lpstr>Ион (конференц-зал)</vt:lpstr>
      <vt:lpstr>Бумажная</vt:lpstr>
      <vt:lpstr>МБДОУ «Детский сад  имени А.Кадырова с.п. Бено-Юртовское» Надтеречного муниципального района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Admin</cp:lastModifiedBy>
  <cp:revision>194</cp:revision>
  <cp:lastPrinted>2015-02-05T01:26:31Z</cp:lastPrinted>
  <dcterms:created xsi:type="dcterms:W3CDTF">2015-02-04T18:50:04Z</dcterms:created>
  <dcterms:modified xsi:type="dcterms:W3CDTF">2020-02-12T12:28:05Z</dcterms:modified>
</cp:coreProperties>
</file>